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1BC22F1-F505-4E2F-B92B-0215EF50AFDF}">
          <p14:sldIdLst>
            <p14:sldId id="256"/>
            <p14:sldId id="257"/>
            <p14:sldId id="258"/>
          </p14:sldIdLst>
        </p14:section>
        <p14:section name="无标题节" id="{B8C079BB-079A-42B3-9432-AE7D7185828A}">
          <p14:sldIdLst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A977-F916-41A0-9B08-079D3AD67EEC}" type="datetimeFigureOut">
              <a:rPr lang="zh-CN" altLang="en-US" smtClean="0"/>
              <a:t>2015/2/21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8E5E-C80D-4190-9858-F3ED90562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9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A977-F916-41A0-9B08-079D3AD67EEC}" type="datetimeFigureOut">
              <a:rPr lang="zh-CN" altLang="en-US" smtClean="0"/>
              <a:t>2015/2/21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8E5E-C80D-4190-9858-F3ED90562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26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A977-F916-41A0-9B08-079D3AD67EEC}" type="datetimeFigureOut">
              <a:rPr lang="zh-CN" altLang="en-US" smtClean="0"/>
              <a:t>2015/2/21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8E5E-C80D-4190-9858-F3ED90562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88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A977-F916-41A0-9B08-079D3AD67EEC}" type="datetimeFigureOut">
              <a:rPr lang="zh-CN" altLang="en-US" smtClean="0"/>
              <a:t>2015/2/21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8E5E-C80D-4190-9858-F3ED90562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78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A977-F916-41A0-9B08-079D3AD67EEC}" type="datetimeFigureOut">
              <a:rPr lang="zh-CN" altLang="en-US" smtClean="0"/>
              <a:t>2015/2/21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8E5E-C80D-4190-9858-F3ED90562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72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A977-F916-41A0-9B08-079D3AD67EEC}" type="datetimeFigureOut">
              <a:rPr lang="zh-CN" altLang="en-US" smtClean="0"/>
              <a:t>2015/2/21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8E5E-C80D-4190-9858-F3ED90562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07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A977-F916-41A0-9B08-079D3AD67EEC}" type="datetimeFigureOut">
              <a:rPr lang="zh-CN" altLang="en-US" smtClean="0"/>
              <a:t>2015/2/21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8E5E-C80D-4190-9858-F3ED90562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63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A977-F916-41A0-9B08-079D3AD67EEC}" type="datetimeFigureOut">
              <a:rPr lang="zh-CN" altLang="en-US" smtClean="0"/>
              <a:t>2015/2/21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8E5E-C80D-4190-9858-F3ED90562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40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A977-F916-41A0-9B08-079D3AD67EEC}" type="datetimeFigureOut">
              <a:rPr lang="zh-CN" altLang="en-US" smtClean="0"/>
              <a:t>2015/2/21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8E5E-C80D-4190-9858-F3ED90562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2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A977-F916-41A0-9B08-079D3AD67EEC}" type="datetimeFigureOut">
              <a:rPr lang="zh-CN" altLang="en-US" smtClean="0"/>
              <a:t>2015/2/21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8E5E-C80D-4190-9858-F3ED90562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08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A977-F916-41A0-9B08-079D3AD67EEC}" type="datetimeFigureOut">
              <a:rPr lang="zh-CN" altLang="en-US" smtClean="0"/>
              <a:t>2015/2/21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8E5E-C80D-4190-9858-F3ED90562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94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5A977-F916-41A0-9B08-079D3AD67EEC}" type="datetimeFigureOut">
              <a:rPr lang="zh-CN" altLang="en-US" smtClean="0"/>
              <a:t>2015/2/21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8E5E-C80D-4190-9858-F3ED90562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1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Si Mineral – MG Silicon – Poly Silicon – Mono Crystal Silicon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08714"/>
            <a:ext cx="9144000" cy="849086"/>
          </a:xfrm>
        </p:spPr>
        <p:txBody>
          <a:bodyPr/>
          <a:lstStyle/>
          <a:p>
            <a:r>
              <a:rPr lang="en-US" altLang="zh-CN" dirty="0" smtClean="0"/>
              <a:t>By  </a:t>
            </a:r>
            <a:r>
              <a:rPr lang="en-US" altLang="zh-CN" dirty="0" err="1" smtClean="0"/>
              <a:t>PolyEnergy</a:t>
            </a:r>
            <a:r>
              <a:rPr lang="en-US" altLang="zh-CN" dirty="0" smtClean="0"/>
              <a:t>  Semiconductor’s  Lin </a:t>
            </a:r>
            <a:r>
              <a:rPr lang="en-US" altLang="zh-CN" dirty="0" err="1" smtClean="0"/>
              <a:t>xiao</a:t>
            </a:r>
            <a:endParaRPr lang="zh-CN" altLang="en-US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9612086" y="6393315"/>
            <a:ext cx="2579914" cy="46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PolyEnergy</a:t>
            </a:r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Semiconductor Grade Silicon 99.999999999%</a:t>
            </a:r>
            <a:endParaRPr lang="zh-CN" altLang="en-US" sz="1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500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773787"/>
            <a:ext cx="3657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15" y="773786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592285" y="6303748"/>
            <a:ext cx="426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i="1" dirty="0"/>
              <a:t>Wacker </a:t>
            </a:r>
            <a:r>
              <a:rPr lang="en-US" altLang="zh-CN" i="1" dirty="0">
                <a:latin typeface="Arial" panose="020B0604020202020204" pitchFamily="34" charset="0"/>
              </a:rPr>
              <a:t>–</a:t>
            </a:r>
            <a:r>
              <a:rPr lang="en-US" altLang="zh-CN" i="1" dirty="0"/>
              <a:t> Chunk </a:t>
            </a:r>
            <a:r>
              <a:rPr lang="en-US" altLang="zh-CN" i="1" dirty="0" err="1" smtClean="0"/>
              <a:t>Polysilicon</a:t>
            </a:r>
            <a:endParaRPr lang="en-US" altLang="zh-CN" i="1" dirty="0"/>
          </a:p>
        </p:txBody>
      </p:sp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526067"/>
            <a:ext cx="8371114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标题 2"/>
          <p:cNvSpPr txBox="1">
            <a:spLocks/>
          </p:cNvSpPr>
          <p:nvPr/>
        </p:nvSpPr>
        <p:spPr>
          <a:xfrm>
            <a:off x="9612086" y="6369742"/>
            <a:ext cx="2579914" cy="46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PolyEnergy</a:t>
            </a:r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Semiconductor Grade Silicon 99.999999999%</a:t>
            </a:r>
            <a:endParaRPr lang="zh-CN" altLang="en-US" sz="1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432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" y="1905001"/>
            <a:ext cx="426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57" y="18288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1828800" y="304801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smtClean="0"/>
              <a:t>Solar grade Poly Silicon(SG</a:t>
            </a:r>
            <a:r>
              <a:rPr lang="en-US" altLang="zh-CN" dirty="0"/>
              <a:t>): </a:t>
            </a:r>
            <a:r>
              <a:rPr lang="en-US" altLang="zh-CN" dirty="0" smtClean="0"/>
              <a:t>Si 99.9999</a:t>
            </a:r>
            <a:r>
              <a:rPr lang="en-US" altLang="zh-CN" dirty="0"/>
              <a:t>% </a:t>
            </a:r>
            <a:r>
              <a:rPr lang="en-US" altLang="zh-CN" dirty="0" smtClean="0"/>
              <a:t>and Semiconductor grade Poly Silicon(EG</a:t>
            </a:r>
            <a:r>
              <a:rPr lang="en-US" altLang="zh-CN" dirty="0"/>
              <a:t>): Si </a:t>
            </a:r>
            <a:r>
              <a:rPr lang="en-US" altLang="zh-CN" dirty="0" smtClean="0"/>
              <a:t>99.999999999%.</a:t>
            </a:r>
            <a:endParaRPr lang="en-US" altLang="zh-CN" dirty="0"/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5083628" y="6199289"/>
            <a:ext cx="4800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Solar grade or electronic grade  silicon - </a:t>
            </a:r>
            <a:r>
              <a:rPr lang="en-US" altLang="zh-CN" dirty="0" err="1">
                <a:latin typeface="Times New Roman" panose="02020603050405020304" pitchFamily="18" charset="0"/>
              </a:rPr>
              <a:t>Simens</a:t>
            </a:r>
            <a:r>
              <a:rPr lang="en-US" altLang="zh-CN" dirty="0">
                <a:latin typeface="Times New Roman" panose="02020603050405020304" pitchFamily="18" charset="0"/>
              </a:rPr>
              <a:t> technology </a:t>
            </a:r>
          </a:p>
          <a:p>
            <a:pPr eaLnBrk="1" hangingPunct="1">
              <a:spcBef>
                <a:spcPct val="50000"/>
              </a:spcBef>
            </a:pP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816428" y="6329918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Metallurgical Silicon </a:t>
            </a:r>
          </a:p>
        </p:txBody>
      </p:sp>
      <p:sp>
        <p:nvSpPr>
          <p:cNvPr id="7" name="副标题 2"/>
          <p:cNvSpPr txBox="1">
            <a:spLocks/>
          </p:cNvSpPr>
          <p:nvPr/>
        </p:nvSpPr>
        <p:spPr>
          <a:xfrm>
            <a:off x="9612086" y="6329918"/>
            <a:ext cx="2579914" cy="46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PolyEnergy</a:t>
            </a:r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Semiconductor Grade Silicon 99.999999999%</a:t>
            </a:r>
            <a:endParaRPr lang="zh-CN" altLang="en-US" sz="1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373655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676400" y="152401"/>
            <a:ext cx="929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 smtClean="0">
                <a:latin typeface="Times New Roman" panose="02020603050405020304" pitchFamily="18" charset="0"/>
              </a:rPr>
              <a:t>                                  </a:t>
            </a:r>
            <a:r>
              <a:rPr lang="en-US" altLang="zh-CN" dirty="0" err="1" smtClean="0">
                <a:latin typeface="Times New Roman" panose="02020603050405020304" pitchFamily="18" charset="0"/>
              </a:rPr>
              <a:t>Czochralski</a:t>
            </a:r>
            <a:r>
              <a:rPr lang="zh-CN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</a:rPr>
              <a:t>Cz</a:t>
            </a:r>
            <a:r>
              <a:rPr lang="en-US" altLang="zh-CN" dirty="0" smtClean="0">
                <a:latin typeface="Times New Roman" panose="02020603050405020304" pitchFamily="18" charset="0"/>
              </a:rPr>
              <a:t>- Mono Crystal Silicon ingot Pullers 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40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881742"/>
            <a:ext cx="5059136" cy="534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478972" y="6324601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CZ Crystal Puller </a:t>
            </a:r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5422447" y="6324601"/>
            <a:ext cx="5527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dirty="0"/>
              <a:t>CZ </a:t>
            </a:r>
            <a:r>
              <a:rPr lang="en-US" altLang="zh-CN" sz="1200" dirty="0" smtClean="0"/>
              <a:t> </a:t>
            </a:r>
            <a:r>
              <a:rPr lang="en-US" altLang="zh-CN" sz="1200" dirty="0"/>
              <a:t>Puller </a:t>
            </a:r>
            <a:r>
              <a:rPr lang="en-US" altLang="zh-CN" sz="1200" dirty="0" smtClean="0"/>
              <a:t>by  Poly Energy Semiconductor Factory</a:t>
            </a:r>
            <a:endParaRPr lang="en-US" altLang="zh-CN" sz="1200" dirty="0"/>
          </a:p>
        </p:txBody>
      </p:sp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40" y="881743"/>
            <a:ext cx="5374821" cy="5344885"/>
          </a:xfrm>
          <a:prstGeom prst="rect">
            <a:avLst/>
          </a:prstGeom>
        </p:spPr>
      </p:pic>
      <p:sp>
        <p:nvSpPr>
          <p:cNvPr id="8" name="副标题 2"/>
          <p:cNvSpPr txBox="1">
            <a:spLocks/>
          </p:cNvSpPr>
          <p:nvPr/>
        </p:nvSpPr>
        <p:spPr>
          <a:xfrm>
            <a:off x="9870620" y="6329918"/>
            <a:ext cx="2321379" cy="464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PolyEnergy</a:t>
            </a:r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Semiconductor Grade Silicon 99.999999999%</a:t>
            </a:r>
            <a:endParaRPr lang="zh-CN" altLang="en-US" sz="1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5255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2192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191000"/>
            <a:ext cx="3657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2286000" y="609601"/>
            <a:ext cx="3657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CZ Crystal Puller </a:t>
            </a:r>
            <a:r>
              <a:rPr lang="en-US" altLang="zh-CN" dirty="0" smtClean="0"/>
              <a:t>inside</a:t>
            </a:r>
            <a:endParaRPr lang="en-US" altLang="zh-CN" dirty="0"/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6076950" y="609601"/>
            <a:ext cx="3657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 </a:t>
            </a:r>
            <a:r>
              <a:rPr lang="en-US" altLang="zh-CN" dirty="0" smtClean="0"/>
              <a:t> Mono Crystal Silicon  </a:t>
            </a:r>
            <a:r>
              <a:rPr lang="en-US" altLang="zh-CN" dirty="0"/>
              <a:t>Ingot </a:t>
            </a:r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</p:txBody>
      </p:sp>
      <p:sp>
        <p:nvSpPr>
          <p:cNvPr id="7" name="副标题 2"/>
          <p:cNvSpPr txBox="1">
            <a:spLocks/>
          </p:cNvSpPr>
          <p:nvPr/>
        </p:nvSpPr>
        <p:spPr>
          <a:xfrm>
            <a:off x="9612086" y="6329918"/>
            <a:ext cx="2579914" cy="46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PolyEnergy</a:t>
            </a:r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Semiconductor Grade Silicon </a:t>
            </a:r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99.999999999</a:t>
            </a:r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514806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88" name="Group 2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0432910"/>
              </p:ext>
            </p:extLst>
          </p:nvPr>
        </p:nvGraphicFramePr>
        <p:xfrm>
          <a:off x="1940491" y="3880758"/>
          <a:ext cx="8229600" cy="2225675"/>
        </p:xfrm>
        <a:graphic>
          <a:graphicData uri="http://schemas.openxmlformats.org/drawingml/2006/table">
            <a:tbl>
              <a:tblPr/>
              <a:tblGrid>
                <a:gridCol w="4100513"/>
                <a:gridCol w="4129087"/>
              </a:tblGrid>
              <a:tr h="426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Crucible Size</a:t>
                      </a:r>
                      <a:endParaRPr kumimoji="0" lang="en-US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Wafer Diameter</a:t>
                      </a:r>
                      <a:endParaRPr kumimoji="0" lang="en-US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CC"/>
                    </a:solidFill>
                  </a:tcPr>
                </a:tc>
              </a:tr>
              <a:tr h="1798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12" - 14" (mm)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15" - 18" (mm)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20" - 24" (mm)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28" - 32" (mm)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4“ - 5” (100-125 mm) 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5“ - 6” (125 - 150mm) 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6“ - 8” (150 - 200mm) 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8" - 12" (200 - 300mm)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　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17’’(450mm,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列入发展规划，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2016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年规模使用）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27’’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675mm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，已列入议程）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4711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1440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0" name="Rectangle 23"/>
          <p:cNvSpPr>
            <a:spLocks noChangeArrowheads="1"/>
          </p:cNvSpPr>
          <p:nvPr/>
        </p:nvSpPr>
        <p:spPr bwMode="auto">
          <a:xfrm>
            <a:off x="1676400" y="228601"/>
            <a:ext cx="4378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 smtClean="0"/>
              <a:t>Poly silicon put in </a:t>
            </a:r>
            <a:r>
              <a:rPr lang="zh-CN" altLang="en-US" dirty="0" smtClean="0"/>
              <a:t> </a:t>
            </a:r>
            <a:r>
              <a:rPr lang="en-US" altLang="zh-CN" dirty="0"/>
              <a:t>(Quartz Crucible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7121" name="Text Box 25"/>
          <p:cNvSpPr txBox="1">
            <a:spLocks noChangeArrowheads="1"/>
          </p:cNvSpPr>
          <p:nvPr/>
        </p:nvSpPr>
        <p:spPr bwMode="auto">
          <a:xfrm>
            <a:off x="1371600" y="3429001"/>
            <a:ext cx="4191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           From </a:t>
            </a:r>
            <a:r>
              <a:rPr lang="en-US" altLang="zh-CN" dirty="0" err="1">
                <a:latin typeface="Times New Roman" panose="02020603050405020304" pitchFamily="18" charset="0"/>
              </a:rPr>
              <a:t>Shin-etsu</a:t>
            </a:r>
            <a:r>
              <a:rPr lang="en-US" altLang="zh-CN" dirty="0">
                <a:latin typeface="Times New Roman" panose="02020603050405020304" pitchFamily="18" charset="0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</a:rPr>
              <a:t>图 </a:t>
            </a:r>
            <a:r>
              <a:rPr lang="en-US" altLang="zh-CN" dirty="0">
                <a:latin typeface="Times New Roman" panose="02020603050405020304" pitchFamily="18" charset="0"/>
              </a:rPr>
              <a:t>34</a:t>
            </a:r>
          </a:p>
          <a:p>
            <a:pPr eaLnBrk="1" hangingPunct="1">
              <a:spcBef>
                <a:spcPct val="50000"/>
              </a:spcBef>
            </a:pP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47122" name="Text Box 26"/>
          <p:cNvSpPr txBox="1">
            <a:spLocks noChangeArrowheads="1"/>
          </p:cNvSpPr>
          <p:nvPr/>
        </p:nvSpPr>
        <p:spPr bwMode="auto">
          <a:xfrm>
            <a:off x="4267200" y="3429001"/>
            <a:ext cx="3886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       Crucible Application  </a:t>
            </a:r>
            <a:r>
              <a:rPr lang="zh-CN" altLang="en-US">
                <a:latin typeface="Times New Roman" panose="02020603050405020304" pitchFamily="18" charset="0"/>
              </a:rPr>
              <a:t>图 </a:t>
            </a:r>
            <a:r>
              <a:rPr lang="en-US" altLang="zh-CN">
                <a:latin typeface="Times New Roman" panose="02020603050405020304" pitchFamily="18" charset="0"/>
              </a:rPr>
              <a:t>35</a:t>
            </a:r>
          </a:p>
          <a:p>
            <a:pPr eaLnBrk="1" hangingPunct="1">
              <a:spcBef>
                <a:spcPct val="50000"/>
              </a:spcBef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47123" name="Text Box 27"/>
          <p:cNvSpPr txBox="1">
            <a:spLocks noChangeArrowheads="1"/>
          </p:cNvSpPr>
          <p:nvPr/>
        </p:nvSpPr>
        <p:spPr bwMode="auto">
          <a:xfrm>
            <a:off x="7239000" y="3429001"/>
            <a:ext cx="3581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       Crucible Application  </a:t>
            </a:r>
            <a:r>
              <a:rPr lang="zh-CN" altLang="en-US">
                <a:latin typeface="Times New Roman" panose="02020603050405020304" pitchFamily="18" charset="0"/>
              </a:rPr>
              <a:t>图 </a:t>
            </a:r>
            <a:r>
              <a:rPr lang="en-US" altLang="zh-CN">
                <a:latin typeface="Times New Roman" panose="02020603050405020304" pitchFamily="18" charset="0"/>
              </a:rPr>
              <a:t>36</a:t>
            </a:r>
          </a:p>
          <a:p>
            <a:pPr eaLnBrk="1" hangingPunct="1">
              <a:spcBef>
                <a:spcPct val="50000"/>
              </a:spcBef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0" name="副标题 2"/>
          <p:cNvSpPr txBox="1">
            <a:spLocks/>
          </p:cNvSpPr>
          <p:nvPr/>
        </p:nvSpPr>
        <p:spPr>
          <a:xfrm>
            <a:off x="9612086" y="6329918"/>
            <a:ext cx="2579914" cy="46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PolyEnergy</a:t>
            </a:r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Semiconductor Grade Silicon </a:t>
            </a:r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99.999999999</a:t>
            </a:r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99995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79" y="579665"/>
            <a:ext cx="1011554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3499757" y="6047015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 </a:t>
            </a:r>
            <a:r>
              <a:rPr lang="en-US" altLang="zh-CN" dirty="0" smtClean="0"/>
              <a:t>From poly silicon to Silicon  </a:t>
            </a:r>
            <a:r>
              <a:rPr lang="en-US" altLang="zh-CN" dirty="0"/>
              <a:t>Wafer </a:t>
            </a: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9612086" y="6329918"/>
            <a:ext cx="2579914" cy="46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PolyEnergy</a:t>
            </a:r>
            <a:r>
              <a:rPr lang="en-US" altLang="zh-CN" sz="1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Semiconductor Grade Silicon 99.999999999%</a:t>
            </a:r>
            <a:endParaRPr lang="zh-CN" altLang="en-US" sz="1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38982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177</Words>
  <Application>Microsoft Office PowerPoint</Application>
  <PresentationFormat>宽屏</PresentationFormat>
  <Paragraphs>31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Calibri Light</vt:lpstr>
      <vt:lpstr>Times New Roman</vt:lpstr>
      <vt:lpstr>Verdana</vt:lpstr>
      <vt:lpstr>Office 主题</vt:lpstr>
      <vt:lpstr>Si Mineral – MG Silicon – Poly Silicon – Mono Crystal Silicon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Sky123.Org</cp:lastModifiedBy>
  <cp:revision>11</cp:revision>
  <dcterms:created xsi:type="dcterms:W3CDTF">2015-02-20T03:46:18Z</dcterms:created>
  <dcterms:modified xsi:type="dcterms:W3CDTF">2015-02-21T13:23:42Z</dcterms:modified>
</cp:coreProperties>
</file>